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2"/>
  </p:notesMasterIdLst>
  <p:sldIdLst>
    <p:sldId id="290" r:id="rId2"/>
    <p:sldId id="291" r:id="rId3"/>
    <p:sldId id="257" r:id="rId4"/>
    <p:sldId id="256" r:id="rId5"/>
    <p:sldId id="260" r:id="rId6"/>
    <p:sldId id="258" r:id="rId7"/>
    <p:sldId id="292" r:id="rId8"/>
    <p:sldId id="293" r:id="rId9"/>
    <p:sldId id="295" r:id="rId10"/>
    <p:sldId id="299" r:id="rId11"/>
    <p:sldId id="297" r:id="rId12"/>
    <p:sldId id="296" r:id="rId13"/>
    <p:sldId id="298" r:id="rId14"/>
    <p:sldId id="259" r:id="rId15"/>
    <p:sldId id="282" r:id="rId16"/>
    <p:sldId id="300" r:id="rId17"/>
    <p:sldId id="283" r:id="rId18"/>
    <p:sldId id="270" r:id="rId19"/>
    <p:sldId id="287" r:id="rId20"/>
    <p:sldId id="30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66FFFF"/>
    <a:srgbClr val="99CCFF"/>
    <a:srgbClr val="CCFFFF"/>
    <a:srgbClr val="C1DBF1"/>
    <a:srgbClr val="FFFF99"/>
    <a:srgbClr val="00660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A59BE68-7F68-405E-A44A-DD4ED66CD0D1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917696B-554F-4FE5-8AAC-BA85BFA9A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629D88-DA34-4967-9C83-F6499690CCC4}" type="slidenum">
              <a:rPr lang="ru-RU">
                <a:cs typeface="Arial" charset="0"/>
              </a:rPr>
              <a:pPr/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C5CDB-029E-4477-8655-DECB0DE94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57B5-AC44-4DA7-9F05-9D70D9DAF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71954-5F35-4589-90DC-6F259A608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5CE85-DA6F-48F9-A511-3F3F3269B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B7DA0-4112-46CF-A63F-9EA1F70A9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99526-8D4A-4E58-81AA-0FFFD6929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D6FD2-633A-4FCE-881E-4C595C146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5DD4A-3395-4165-B615-5415539C2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E5348-0D69-424E-AAEB-E53B82724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C7C5D-BF0A-480F-8AEB-9DE0A90D2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4BDD2-78A1-4DCA-B4A4-49D2C736A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B1F82-6360-47F0-A0D0-4795707AE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AC4E9-F564-4CBC-AEC1-BBCADF5A1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21706-E280-4BE4-B93C-8FB401C2C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F16AC-30A8-4FC5-AE1E-628249FDB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D16F1910-2E01-4D36-8756-9DE478C0F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517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3517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3517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18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18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18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18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18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18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18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18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3519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519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519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  <p:sp>
            <p:nvSpPr>
              <p:cNvPr id="13519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19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519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3519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519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519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520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520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520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520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520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3520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520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3521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3521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521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521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521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521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521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521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  <p:sp>
              <p:nvSpPr>
                <p:cNvPr id="13521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cs typeface="+mn-cs"/>
                  </a:endParaRPr>
                </a:p>
              </p:txBody>
            </p:sp>
          </p:grpSp>
        </p:grpSp>
        <p:sp>
          <p:nvSpPr>
            <p:cNvPr id="13522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7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720" r:id="rId9"/>
    <p:sldLayoutId id="2147483719" r:id="rId10"/>
    <p:sldLayoutId id="2147483718" r:id="rId11"/>
    <p:sldLayoutId id="2147483717" r:id="rId12"/>
    <p:sldLayoutId id="2147483716" r:id="rId13"/>
    <p:sldLayoutId id="2147483715" r:id="rId14"/>
    <p:sldLayoutId id="2147483714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836613"/>
            <a:ext cx="6400800" cy="10795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1557338"/>
            <a:ext cx="8064500" cy="37433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uk-UA" sz="5400" b="1" smtClean="0">
                <a:solidFill>
                  <a:srgbClr val="000099"/>
                </a:solidFill>
                <a:latin typeface="Times New Roman" pitchFamily="18" charset="0"/>
              </a:rPr>
              <a:t>Давайте привітаємось, </a:t>
            </a:r>
          </a:p>
          <a:p>
            <a:pPr marL="0" indent="0" algn="ctr" eaLnBrk="1" hangingPunct="1">
              <a:buFontTx/>
              <a:buNone/>
            </a:pPr>
            <a:r>
              <a:rPr lang="uk-UA" sz="5400" b="1" smtClean="0">
                <a:solidFill>
                  <a:srgbClr val="000099"/>
                </a:solidFill>
                <a:latin typeface="Times New Roman" pitchFamily="18" charset="0"/>
              </a:rPr>
              <a:t>Давайте посміхнемося,</a:t>
            </a:r>
          </a:p>
          <a:p>
            <a:pPr marL="0" indent="0" algn="ctr" eaLnBrk="1" hangingPunct="1">
              <a:buFontTx/>
              <a:buNone/>
            </a:pPr>
            <a:r>
              <a:rPr lang="uk-UA" sz="5400" b="1" smtClean="0">
                <a:solidFill>
                  <a:srgbClr val="000099"/>
                </a:solidFill>
                <a:latin typeface="Times New Roman" pitchFamily="18" charset="0"/>
              </a:rPr>
              <a:t>Давайте в очі глянемо,</a:t>
            </a:r>
          </a:p>
          <a:p>
            <a:pPr marL="0" indent="0" algn="ctr" eaLnBrk="1" hangingPunct="1">
              <a:buFontTx/>
              <a:buNone/>
            </a:pPr>
            <a:r>
              <a:rPr lang="uk-UA" sz="6000" b="1" smtClean="0">
                <a:solidFill>
                  <a:srgbClr val="000099"/>
                </a:solidFill>
                <a:latin typeface="Times New Roman" pitchFamily="18" charset="0"/>
              </a:rPr>
              <a:t>І нам тепліше стане!</a:t>
            </a:r>
            <a:endParaRPr lang="ru-RU" sz="6000" b="1" smtClean="0">
              <a:solidFill>
                <a:srgbClr val="000099"/>
              </a:solidFill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ru-RU" sz="60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044575"/>
          </a:xfrm>
        </p:spPr>
        <p:txBody>
          <a:bodyPr/>
          <a:lstStyle/>
          <a:p>
            <a:r>
              <a:rPr lang="uk-UA" b="1" smtClean="0"/>
              <a:t>Лялька-пеленашка</a:t>
            </a:r>
            <a:endParaRPr lang="ru-RU" b="1" smtClean="0"/>
          </a:p>
        </p:txBody>
      </p:sp>
      <p:pic>
        <p:nvPicPr>
          <p:cNvPr id="64516" name="Рисунок 7" descr="http://s011.radikal.ru/i318/1011/33/26e965e6af8e.jpg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25538"/>
            <a:ext cx="5313363" cy="3657600"/>
          </a:xfrm>
          <a:noFill/>
          <a:ln/>
        </p:spPr>
      </p:pic>
      <p:pic>
        <p:nvPicPr>
          <p:cNvPr id="64517" name="Picture 5" descr="article1_clip_image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997200"/>
            <a:ext cx="4464050" cy="366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333375"/>
            <a:ext cx="6870700" cy="935038"/>
          </a:xfrm>
        </p:spPr>
        <p:txBody>
          <a:bodyPr/>
          <a:lstStyle/>
          <a:p>
            <a:pPr eaLnBrk="1" hangingPunct="1"/>
            <a:r>
              <a:rPr lang="ru-RU" sz="3200" b="1" smtClean="0"/>
              <a:t>Нерозлучники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836613"/>
            <a:ext cx="4392612" cy="55451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2400" b="1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 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В деяких регіонах України таку ляльку дарували молодим під час весілля з побажаннями любові та злагоди, а ще звичайно, щоб молоді завжди були в парі і міцно тримались один одного все своє життя. В тому місті, де з’єднуються дві ручки, примотаний зроблений з ниток кутасик (переважно червоного кольору), який символізує кохання молодят та їхню майбутню дитину.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24583" name="Picture 7" descr="62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52964" y="1348248"/>
            <a:ext cx="3714775" cy="4732234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6870700" cy="765175"/>
          </a:xfrm>
        </p:spPr>
        <p:txBody>
          <a:bodyPr/>
          <a:lstStyle/>
          <a:p>
            <a:pPr eaLnBrk="1" hangingPunct="1"/>
            <a:r>
              <a:rPr lang="ru-RU" sz="3200" b="1" smtClean="0"/>
              <a:t>Лялька – семиручка</a:t>
            </a:r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67175" y="1214438"/>
            <a:ext cx="4362450" cy="52149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800" smtClean="0"/>
              <a:t> </a:t>
            </a:r>
            <a:r>
              <a:rPr lang="ru-RU" sz="2800" smtClean="0">
                <a:latin typeface="Times New Roman" pitchFamily="18" charset="0"/>
              </a:rPr>
              <a:t>Свою назву лялька отримала за наявність великої кількості рук.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Таку ляльку полюбляли господині, її підвішували над прялкою чи піччю для того, щоб господиня встигала робити всю хатню роботу. А лялька допомагала їй у цій справі.</a:t>
            </a:r>
          </a:p>
        </p:txBody>
      </p:sp>
      <p:pic>
        <p:nvPicPr>
          <p:cNvPr id="22536" name="Picture 8" descr="623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6092" y="987408"/>
            <a:ext cx="3151813" cy="4595823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6870700" cy="900113"/>
          </a:xfrm>
        </p:spPr>
        <p:txBody>
          <a:bodyPr/>
          <a:lstStyle/>
          <a:p>
            <a:pPr eaLnBrk="1" hangingPunct="1"/>
            <a:r>
              <a:rPr lang="ru-RU" sz="3600" b="1" smtClean="0"/>
              <a:t>Лялечка-зернушка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288" y="981075"/>
            <a:ext cx="4176712" cy="45894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Лялечка- зерновушка всередині наповнюється зерном. Вважалося, що вона приносить в дім достаток, благополуччя, допомагає досягти успіхів у роботі. Заборонено застосовувати подрiблену крупу або пластівці, обов'язково лише ціле зерно: пшеницю, перловку, гречку, пшоно, горох… </a:t>
            </a:r>
            <a:br>
              <a:rPr lang="ru-RU" sz="2400" smtClean="0">
                <a:latin typeface="Times New Roman" pitchFamily="18" charset="0"/>
              </a:rPr>
            </a:b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47111" name="Picture 7" descr="962273065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97426" y="1130510"/>
            <a:ext cx="3602041" cy="3943225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gamma/>
                <a:tint val="34510"/>
                <a:invGamma/>
              </a:schemeClr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6870700" cy="757238"/>
          </a:xfrm>
        </p:spPr>
        <p:txBody>
          <a:bodyPr/>
          <a:lstStyle/>
          <a:p>
            <a:pPr eaLnBrk="1" hangingPunct="1"/>
            <a:r>
              <a:rPr lang="uk-UA" sz="3200" b="1" smtClean="0"/>
              <a:t>Весільна</a:t>
            </a:r>
            <a:endParaRPr lang="ru-RU" sz="3200" b="1" smtClean="0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000125"/>
            <a:ext cx="4895850" cy="43576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z="2800" smtClean="0">
                <a:latin typeface="Times New Roman" pitchFamily="18" charset="0"/>
              </a:rPr>
              <a:t>Найретельніше готували ляльку для нареченої та напередодні народження дитини. Таку мотанку вбирали дуже гарно. Іноді українці вірили, якщо дітки у великій родині довгий час бавляться мотанкою, треба чекати лелеку…</a:t>
            </a: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9223" name="Picture 7" descr="весільна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15684" y="1130876"/>
            <a:ext cx="2881319" cy="4022255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6870700" cy="792163"/>
          </a:xfrm>
        </p:spPr>
        <p:txBody>
          <a:bodyPr/>
          <a:lstStyle/>
          <a:p>
            <a:pPr eaLnBrk="1" hangingPunct="1"/>
            <a:r>
              <a:rPr lang="uk-UA" sz="4000" b="1" smtClean="0">
                <a:solidFill>
                  <a:srgbClr val="006600"/>
                </a:solidFill>
              </a:rPr>
              <a:t>Правила техніки безпеки</a:t>
            </a:r>
            <a:endParaRPr lang="ru-RU" sz="4000" b="1" smtClean="0">
              <a:solidFill>
                <a:srgbClr val="006600"/>
              </a:solidFill>
            </a:endParaRP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143000"/>
            <a:ext cx="8351838" cy="4214813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uk-UA" sz="3600" smtClean="0"/>
              <a:t>Без дозволу вчителя ножицями не користовувати;</a:t>
            </a:r>
          </a:p>
          <a:p>
            <a:pPr marL="0" indent="0">
              <a:lnSpc>
                <a:spcPct val="90000"/>
              </a:lnSpc>
            </a:pPr>
            <a:r>
              <a:rPr lang="uk-UA" sz="3600" smtClean="0"/>
              <a:t>якщо ножиці не потрібні в роботі не використовувати;</a:t>
            </a:r>
          </a:p>
          <a:p>
            <a:pPr marL="0" indent="0">
              <a:lnSpc>
                <a:spcPct val="90000"/>
              </a:lnSpc>
            </a:pPr>
            <a:r>
              <a:rPr lang="uk-UA" sz="3600" smtClean="0"/>
              <a:t>передавати ножиці кільцями вперед;</a:t>
            </a:r>
          </a:p>
          <a:p>
            <a:pPr marL="0" indent="0">
              <a:lnSpc>
                <a:spcPct val="90000"/>
              </a:lnSpc>
            </a:pPr>
            <a:r>
              <a:rPr lang="uk-UA" sz="3600" smtClean="0"/>
              <a:t>ножиці тримати завжди закритими.</a:t>
            </a: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86688" cy="3000375"/>
          </a:xfrm>
        </p:spPr>
        <p:txBody>
          <a:bodyPr/>
          <a:lstStyle/>
          <a:p>
            <a:pPr eaLnBrk="1" hangingPunct="1"/>
            <a:r>
              <a:rPr lang="uk-UA" b="1" smtClean="0">
                <a:latin typeface="Monotype Corsiva" pitchFamily="66" charset="0"/>
              </a:rPr>
              <a:t>Виготовлення</a:t>
            </a:r>
            <a:r>
              <a:rPr lang="uk-UA" sz="3600" b="1" smtClean="0">
                <a:latin typeface="Monotype Corsiva" pitchFamily="66" charset="0"/>
              </a:rPr>
              <a:t> </a:t>
            </a:r>
            <a:r>
              <a:rPr lang="uk-UA" b="1" smtClean="0">
                <a:latin typeface="Monotype Corsiva" pitchFamily="66" charset="0"/>
              </a:rPr>
              <a:t>ляльки</a:t>
            </a:r>
            <a:br>
              <a:rPr lang="uk-UA" b="1" smtClean="0">
                <a:latin typeface="Monotype Corsiva" pitchFamily="66" charset="0"/>
              </a:rPr>
            </a:br>
            <a:r>
              <a:rPr lang="uk-UA" sz="3600" smtClean="0">
                <a:latin typeface="Monotype Corsiva" pitchFamily="66" charset="0"/>
              </a:rPr>
              <a:t/>
            </a:r>
            <a:br>
              <a:rPr lang="uk-UA" sz="3600" smtClean="0">
                <a:latin typeface="Monotype Corsiva" pitchFamily="66" charset="0"/>
              </a:rPr>
            </a:br>
            <a:r>
              <a:rPr lang="uk-UA" sz="3600" smtClean="0">
                <a:latin typeface="Monotype Corsiva" pitchFamily="66" charset="0"/>
              </a:rPr>
              <a:t> </a:t>
            </a:r>
            <a:r>
              <a:rPr lang="ru-RU" sz="3600" smtClean="0">
                <a:latin typeface="Monotype Corsiva" pitchFamily="66" charset="0"/>
              </a:rPr>
              <a:t>Щоб почати робити ляльку, перш за все потрібне бажання. Надзвичайно важливо, щоб рукотворні вироби несли позитив.</a:t>
            </a:r>
          </a:p>
        </p:txBody>
      </p:sp>
      <p:pic>
        <p:nvPicPr>
          <p:cNvPr id="128016" name="Picture 16" descr="11 062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28794" y="3428976"/>
            <a:ext cx="2571768" cy="3429024"/>
          </a:xfrm>
          <a:effectLst>
            <a:softEdge rad="112500"/>
          </a:effectLst>
        </p:spPr>
      </p:pic>
      <p:pic>
        <p:nvPicPr>
          <p:cNvPr id="128018" name="Picture 18" descr="11 061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929322" y="3262310"/>
            <a:ext cx="2600324" cy="3467099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000">
              <a:srgbClr val="3366FF">
                <a:alpha val="35000"/>
              </a:srgbClr>
            </a:gs>
            <a:gs pos="25000">
              <a:srgbClr val="01A78F">
                <a:alpha val="52000"/>
              </a:srgbClr>
            </a:gs>
            <a:gs pos="50000">
              <a:srgbClr val="FFFF00">
                <a:alpha val="62000"/>
              </a:srgbClr>
            </a:gs>
            <a:gs pos="75000">
              <a:srgbClr val="FF6633">
                <a:alpha val="58000"/>
              </a:srgbClr>
            </a:gs>
            <a:gs pos="100000">
              <a:srgbClr val="FF3399">
                <a:alpha val="5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33413"/>
          </a:xfrm>
        </p:spPr>
        <p:txBody>
          <a:bodyPr/>
          <a:lstStyle/>
          <a:p>
            <a:pPr eaLnBrk="1" hangingPunct="1"/>
            <a:endParaRPr lang="ru-RU" sz="3200" b="1" smtClean="0"/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052513"/>
            <a:ext cx="7777162" cy="40005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chemeClr val="bg2"/>
                </a:solidFill>
                <a:latin typeface="Times New Roman" pitchFamily="18" charset="0"/>
              </a:rPr>
              <a:t>Для створення такої ляльки треба мати:</a:t>
            </a:r>
            <a:br>
              <a:rPr lang="ru-RU" sz="4000" b="1" smtClean="0">
                <a:solidFill>
                  <a:schemeClr val="bg2"/>
                </a:solidFill>
                <a:latin typeface="Times New Roman" pitchFamily="18" charset="0"/>
              </a:rPr>
            </a:br>
            <a:endParaRPr lang="ru-RU" sz="4000" b="1" smtClean="0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800" b="1" smtClean="0">
                <a:latin typeface="Times New Roman" pitchFamily="18" charset="0"/>
              </a:rPr>
              <a:t>    - тканину білого кольору;</a:t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- кольорову тканину для конвертика;</a:t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- нитки для в’язання червоного кольору.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5F2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6870700" cy="561975"/>
          </a:xfrm>
        </p:spPr>
        <p:txBody>
          <a:bodyPr/>
          <a:lstStyle/>
          <a:p>
            <a:pPr eaLnBrk="1" hangingPunct="1"/>
            <a:endParaRPr lang="ru-RU" sz="3200" b="1" smtClean="0"/>
          </a:p>
        </p:txBody>
      </p:sp>
      <p:pic>
        <p:nvPicPr>
          <p:cNvPr id="36869" name="Picture 6" descr="39972322_3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3959225" cy="3168650"/>
          </a:xfrm>
          <a:noFill/>
        </p:spPr>
      </p:pic>
      <p:pic>
        <p:nvPicPr>
          <p:cNvPr id="6" name="Picture 6" descr="C:\Users\вера\Desktop\коля\100_38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268413"/>
            <a:ext cx="460851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FAEF"/>
            </a:gs>
            <a:gs pos="100000">
              <a:srgbClr val="B9DA8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6870700" cy="490537"/>
          </a:xfrm>
        </p:spPr>
        <p:txBody>
          <a:bodyPr/>
          <a:lstStyle/>
          <a:p>
            <a:pPr eaLnBrk="1" hangingPunct="1"/>
            <a:endParaRPr lang="ru-RU" sz="3200" b="1" smtClean="0"/>
          </a:p>
        </p:txBody>
      </p:sp>
      <p:pic>
        <p:nvPicPr>
          <p:cNvPr id="12291" name="Picture 6" descr="C:\Users\вера\Desktop\коля\100_3862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333375"/>
            <a:ext cx="7848600" cy="5975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0b0b217ba50399a38aec2767b8cf16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57338"/>
            <a:ext cx="7989888" cy="4535487"/>
          </a:xfrm>
        </p:spPr>
        <p:txBody>
          <a:bodyPr/>
          <a:lstStyle/>
          <a:p>
            <a:r>
              <a:rPr lang="uk-UA" sz="6600" b="1" smtClean="0">
                <a:solidFill>
                  <a:srgbClr val="006600"/>
                </a:solidFill>
                <a:latin typeface="Times New Roman" pitchFamily="18" charset="0"/>
              </a:rPr>
              <a:t>Історія винекнення ляльки</a:t>
            </a:r>
            <a:endParaRPr lang="ru-RU" sz="6600" b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3860800"/>
            <a:ext cx="8207375" cy="136842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B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828800"/>
            <a:ext cx="5976938" cy="3657600"/>
          </a:xfrm>
        </p:spPr>
        <p:txBody>
          <a:bodyPr/>
          <a:lstStyle/>
          <a:p>
            <a:pPr algn="ctr">
              <a:buFontTx/>
              <a:buNone/>
            </a:pPr>
            <a:r>
              <a:rPr lang="uk-UA" b="1" smtClean="0">
                <a:latin typeface="Times New Roman" pitchFamily="18" charset="0"/>
              </a:rPr>
              <a:t>Ось і уроку кінець!</a:t>
            </a:r>
          </a:p>
          <a:p>
            <a:pPr algn="ctr">
              <a:buFontTx/>
              <a:buNone/>
            </a:pPr>
            <a:r>
              <a:rPr lang="uk-UA" b="1" smtClean="0">
                <a:latin typeface="Times New Roman" pitchFamily="18" charset="0"/>
              </a:rPr>
              <a:t>Хто працював – молодець!</a:t>
            </a:r>
          </a:p>
          <a:p>
            <a:pPr algn="ctr">
              <a:buFontTx/>
              <a:buNone/>
            </a:pPr>
            <a:r>
              <a:rPr lang="uk-UA" b="1" smtClean="0">
                <a:latin typeface="Times New Roman" pitchFamily="18" charset="0"/>
              </a:rPr>
              <a:t>За роботу – по заслузі!</a:t>
            </a:r>
          </a:p>
          <a:p>
            <a:pPr algn="ctr">
              <a:buFontTx/>
              <a:buNone/>
            </a:pPr>
            <a:r>
              <a:rPr lang="uk-UA" b="1" smtClean="0">
                <a:latin typeface="Times New Roman" pitchFamily="18" charset="0"/>
              </a:rPr>
              <a:t>Щиро дякую вам друзі!</a:t>
            </a:r>
            <a:endParaRPr lang="ru-RU" b="1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8F8"/>
            </a:gs>
            <a:gs pos="100000">
              <a:srgbClr val="FF99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6870700" cy="642938"/>
          </a:xfrm>
        </p:spPr>
        <p:txBody>
          <a:bodyPr/>
          <a:lstStyle/>
          <a:p>
            <a:pPr eaLnBrk="1" hangingPunct="1"/>
            <a:r>
              <a:rPr lang="uk-UA" sz="3200" b="1" smtClean="0"/>
              <a:t>Лялька -мотанка</a:t>
            </a:r>
            <a:endParaRPr lang="ru-RU" sz="3200" b="1" smtClean="0"/>
          </a:p>
        </p:txBody>
      </p:sp>
      <p:pic>
        <p:nvPicPr>
          <p:cNvPr id="3081" name="Picture 9" descr="4849612840_62c664e47d_b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75121" y="785794"/>
            <a:ext cx="4651110" cy="3136898"/>
          </a:xfrm>
          <a:effectLst>
            <a:softEdge rad="112500"/>
          </a:effectLst>
        </p:spPr>
      </p:pic>
      <p:sp>
        <p:nvSpPr>
          <p:cNvPr id="19460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3860800"/>
            <a:ext cx="8229600" cy="18716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uk-UA" sz="2400" smtClean="0">
                <a:latin typeface="Times New Roman" pitchFamily="18" charset="0"/>
              </a:rPr>
              <a:t>Мотанка – це й іграшка, й оберіг. У дохристиянські часи мотанки робили з найпростішого матеріалу – сіна, клаптиків тканини, ниток, стрічок. Люди знали, лялька не може бути на когось подібно. Мати, створюючи донці іграшку, ніколи б не наважилась намалювати очі, ніс або губи. Замість людських рис у неї на обличчі хрест – символ Сонця.</a:t>
            </a: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60350"/>
            <a:ext cx="6642100" cy="1296988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Times New Roman" pitchFamily="18" charset="0"/>
              </a:rPr>
              <a:t>Лялька-мотанка - це маленький витвір мистецтва</a:t>
            </a:r>
            <a:r>
              <a:rPr lang="ru-RU" b="1" smtClean="0"/>
              <a:t> 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44675"/>
            <a:ext cx="4321175" cy="41052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Назва такої ляльки походить від технологічних особливостей її виготовлення. Всі деталі  міцно примотуються ниткою, вузлики не зав’язують.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latin typeface="Times New Roman" pitchFamily="18" charset="0"/>
              </a:rPr>
              <a:t>Лялька-мотанка втілює ідею оберегу-захисту від злих сил. Народна лялька зроблена власноруч сповнена позитивної енергії, любові та тепла..</a:t>
            </a:r>
          </a:p>
        </p:txBody>
      </p:sp>
      <p:pic>
        <p:nvPicPr>
          <p:cNvPr id="2058" name="Picture 10" descr="1292424430mot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360861" y="1710090"/>
            <a:ext cx="4277718" cy="4372832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BCBC4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p_2337_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83281" y="408764"/>
            <a:ext cx="4367795" cy="6219471"/>
          </a:xfrm>
          <a:effectLst>
            <a:softEdge rad="112500"/>
          </a:effectLst>
        </p:spPr>
      </p:pic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6870700" cy="755650"/>
          </a:xfrm>
        </p:spPr>
        <p:txBody>
          <a:bodyPr/>
          <a:lstStyle/>
          <a:p>
            <a:pPr algn="l" eaLnBrk="1" hangingPunct="1"/>
            <a:r>
              <a:rPr lang="uk-UA" sz="3200" b="1" smtClean="0">
                <a:latin typeface="Times New Roman" pitchFamily="18" charset="0"/>
              </a:rPr>
              <a:t>Лялька -мотанка</a:t>
            </a:r>
            <a:endParaRPr lang="ru-RU" sz="3200" b="1" smtClean="0">
              <a:latin typeface="Times New Roman" pitchFamily="18" charset="0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28688"/>
            <a:ext cx="4535488" cy="48577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300" smtClean="0">
                <a:latin typeface="Times New Roman" pitchFamily="18" charset="0"/>
              </a:rPr>
              <a:t>Лялька буває різної форми – великою й маленькою. Вважають, що лялька є посередником між живими й тими, кого на цьому світі вже чи ще немає. Обличчя як такого у ляльки немає, воно досить символічне. Вважається, що лялька-мотанка повинна бути безлика, а та, яка служить берегинею – ще й з хрестом замість обличчя. Не можна малювати обличчя ляльці, вона не повинна ні на кого бути подібна, щоб не завдати шкоду.</a:t>
            </a:r>
            <a:r>
              <a:rPr lang="ru-RU" sz="23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6870700" cy="755650"/>
          </a:xfrm>
        </p:spPr>
        <p:txBody>
          <a:bodyPr/>
          <a:lstStyle/>
          <a:p>
            <a:pPr eaLnBrk="1" hangingPunct="1"/>
            <a:r>
              <a:rPr lang="uk-UA" sz="3200" b="1" smtClean="0"/>
              <a:t>Лялька -мотанка</a:t>
            </a:r>
            <a:endParaRPr lang="ru-RU" sz="3200" b="1" smtClean="0"/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071563"/>
            <a:ext cx="4217987" cy="56435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uk-UA" sz="2800" smtClean="0">
                <a:latin typeface="Times New Roman" pitchFamily="18" charset="0"/>
              </a:rPr>
              <a:t>Українці вірили, що зробивши ляльку, можна просити у Вищих Сил дощу, гарної днини чи добрих новин. Коли нездужала дитина, батьки спеціально робили ляльку і клали її під подушку або прикріплювали до хворого місця, сподіваючись, що мотанка перебере на себе недугу.</a:t>
            </a:r>
            <a:r>
              <a:rPr lang="uk-UA" sz="2800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600" smtClean="0"/>
              <a:t> </a:t>
            </a:r>
            <a:endParaRPr lang="ru-RU" sz="3600" smtClean="0"/>
          </a:p>
        </p:txBody>
      </p:sp>
      <p:pic>
        <p:nvPicPr>
          <p:cNvPr id="7175" name="Picture 7" descr="doll23-42590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23229" y="1133151"/>
            <a:ext cx="3436153" cy="5026950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r>
              <a:rPr lang="uk-UA" sz="3600" b="1" smtClean="0">
                <a:latin typeface="Times New Roman" pitchFamily="18" charset="0"/>
              </a:rPr>
              <a:t>Лялька-мотанка</a:t>
            </a:r>
            <a:endParaRPr lang="ru-RU" sz="3600" b="1" smtClean="0">
              <a:latin typeface="Times New Roman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981075"/>
            <a:ext cx="4818062" cy="45053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sz="2800" smtClean="0">
                <a:latin typeface="Times New Roman" pitchFamily="18" charset="0"/>
              </a:rPr>
              <a:t>   Хрест є оберегом – символом Сонця, життя і нових починань, і символізує саму людину, гармонію її персонального фізичного світу (горизонталь) і духовного (вертикаль). І обов’язково, вузлова лялька мотається за рухом сонця – тоді вона принесе вдачу та щастя.</a:t>
            </a: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55301" name="Picture 5" descr="i?id=474455906-5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08050"/>
            <a:ext cx="3024187" cy="453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044575"/>
          </a:xfrm>
        </p:spPr>
        <p:txBody>
          <a:bodyPr/>
          <a:lstStyle/>
          <a:p>
            <a:r>
              <a:rPr lang="uk-UA" b="1" smtClean="0">
                <a:latin typeface="Times New Roman" pitchFamily="18" charset="0"/>
              </a:rPr>
              <a:t>Лялька-мотанка</a:t>
            </a:r>
            <a:endParaRPr lang="ru-RU" b="1" smtClean="0">
              <a:latin typeface="Times New Roman" pitchFamily="18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4462463" cy="3657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uk-UA" sz="2800" smtClean="0"/>
              <a:t>   </a:t>
            </a:r>
            <a:r>
              <a:rPr lang="uk-UA" sz="2800" smtClean="0">
                <a:latin typeface="Times New Roman" pitchFamily="18" charset="0"/>
              </a:rPr>
              <a:t>Українська народна лялька є втіленням добра і лагідності. Це оберіг людської душі і долі, символ предків. Це символ Великої Матері, яка створила все суще і береже до цих пір народжені нею душі.</a:t>
            </a: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56328" name="Picture 8" descr="84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484313"/>
            <a:ext cx="36131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6870700" cy="539750"/>
          </a:xfrm>
        </p:spPr>
        <p:txBody>
          <a:bodyPr/>
          <a:lstStyle/>
          <a:p>
            <a:pPr eaLnBrk="1" hangingPunct="1"/>
            <a:r>
              <a:rPr lang="uk-UA" sz="3200" b="1" smtClean="0"/>
              <a:t>Лялька-мати</a:t>
            </a:r>
            <a:endParaRPr lang="ru-RU" sz="3200" b="1" smtClean="0"/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4375" y="1071563"/>
            <a:ext cx="4289425" cy="42148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>
                <a:latin typeface="Times New Roman" pitchFamily="18" charset="0"/>
              </a:rPr>
              <a:t>Лялька з діточками нагадує іконописний образ Богородиці. Її дарують новоствореним сім'ям. Ганчіркову ляльку – берегиню, вироблену власними руками, мати дарувала донечці перед весіллям, благословляючи таким чином на щасливе заміжжя. Гості теж дарували ляльок з побажанням, щоб в них народилося багато діточок.</a:t>
            </a:r>
            <a:br>
              <a:rPr lang="ru-RU" sz="2400" smtClean="0">
                <a:latin typeface="Times New Roman" pitchFamily="18" charset="0"/>
              </a:rPr>
            </a:b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29703" name="Picture 7" descr="mini0950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10506" y="1205930"/>
            <a:ext cx="3231294" cy="4954528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664</TotalTime>
  <Words>565</Words>
  <Application>Microsoft Office PowerPoint</Application>
  <PresentationFormat>Экран (4:3)</PresentationFormat>
  <Paragraphs>45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Comic Sans MS</vt:lpstr>
      <vt:lpstr>Arial</vt:lpstr>
      <vt:lpstr>Calibri</vt:lpstr>
      <vt:lpstr>Times New Roman</vt:lpstr>
      <vt:lpstr>Monotype Corsiva</vt:lpstr>
      <vt:lpstr>Пастель</vt:lpstr>
      <vt:lpstr>Пастель</vt:lpstr>
      <vt:lpstr>Слайд 1</vt:lpstr>
      <vt:lpstr>Історія винекнення ляльки</vt:lpstr>
      <vt:lpstr>Лялька -мотанка</vt:lpstr>
      <vt:lpstr>Лялька-мотанка - це маленький витвір мистецтва </vt:lpstr>
      <vt:lpstr>Лялька -мотанка</vt:lpstr>
      <vt:lpstr>Лялька -мотанка</vt:lpstr>
      <vt:lpstr>Лялька-мотанка</vt:lpstr>
      <vt:lpstr>Лялька-мотанка</vt:lpstr>
      <vt:lpstr>Лялька-мати</vt:lpstr>
      <vt:lpstr>Лялька-пеленашка</vt:lpstr>
      <vt:lpstr>Нерозлучники</vt:lpstr>
      <vt:lpstr>Лялька – семиручка</vt:lpstr>
      <vt:lpstr>Лялечка-зернушка</vt:lpstr>
      <vt:lpstr>Весільна</vt:lpstr>
      <vt:lpstr>Правила техніки безпеки</vt:lpstr>
      <vt:lpstr>Виготовлення ляльки   Щоб почати робити ляльку, перш за все потрібне бажання. Надзвичайно важливо, щоб рукотворні вироби несли позитив.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лялька-мотанка </dc:title>
  <dc:creator>PC</dc:creator>
  <cp:lastModifiedBy>Пользователь Windows</cp:lastModifiedBy>
  <cp:revision>34</cp:revision>
  <dcterms:created xsi:type="dcterms:W3CDTF">2011-01-14T17:15:44Z</dcterms:created>
  <dcterms:modified xsi:type="dcterms:W3CDTF">2014-02-16T15:15:45Z</dcterms:modified>
</cp:coreProperties>
</file>